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Bold" charset="1" panose="00000000000000000000"/>
      <p:regular r:id="rId10"/>
    </p:embeddedFont>
    <p:embeddedFont>
      <p:font typeface="Open Sans Bold Bold" charset="1" panose="00000000000000000000"/>
      <p:regular r:id="rId11"/>
    </p:embeddedFont>
    <p:embeddedFont>
      <p:font typeface="Open Sans Bold Italics" charset="1" panose="00000000000000000000"/>
      <p:regular r:id="rId12"/>
    </p:embeddedFont>
    <p:embeddedFont>
      <p:font typeface="Open Sans Bold Bold Italics" charset="1" panose="00000000000000000000"/>
      <p:regular r:id="rId13"/>
    </p:embeddedFont>
    <p:embeddedFont>
      <p:font typeface="Courier New OS" charset="1" panose="02070309020205020404"/>
      <p:regular r:id="rId14"/>
    </p:embeddedFont>
    <p:embeddedFont>
      <p:font typeface="Courier New OS Bold" charset="1" panose="02070609020205020404"/>
      <p:regular r:id="rId15"/>
    </p:embeddedFont>
    <p:embeddedFont>
      <p:font typeface="Courier New OS Italics" charset="1" panose="02070409020205090404"/>
      <p:regular r:id="rId16"/>
    </p:embeddedFont>
    <p:embeddedFont>
      <p:font typeface="Courier New OS Bold Italics" charset="1" panose="02070609020205090404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17" Target="../media/image41.png" Type="http://schemas.openxmlformats.org/officeDocument/2006/relationships/image"/><Relationship Id="rId18" Target="../media/image42.svg" Type="http://schemas.openxmlformats.org/officeDocument/2006/relationships/image"/><Relationship Id="rId19" Target="../media/image43.png" Type="http://schemas.openxmlformats.org/officeDocument/2006/relationships/image"/><Relationship Id="rId2" Target="../media/image28.png" Type="http://schemas.openxmlformats.org/officeDocument/2006/relationships/image"/><Relationship Id="rId20" Target="../media/image44.sv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2.png" Type="http://schemas.openxmlformats.org/officeDocument/2006/relationships/image"/><Relationship Id="rId9" Target="https://www.tutorialspoint.com/apache_ivy/index.htm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t="0" r="-1756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08869" y="7382180"/>
            <a:ext cx="8750431" cy="123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07"/>
              </a:lnSpc>
            </a:pPr>
            <a:r>
              <a:rPr lang="en-US" sz="8863" spc="124">
                <a:solidFill>
                  <a:srgbClr val="FFFFFF"/>
                </a:solidFill>
                <a:latin typeface="Open Sans Bold Bold"/>
              </a:rPr>
              <a:t>BUILD TOOLS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08869" y="6032222"/>
            <a:ext cx="8750431" cy="123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07"/>
              </a:lnSpc>
            </a:pPr>
            <a:r>
              <a:rPr lang="en-US" sz="8863" spc="124">
                <a:solidFill>
                  <a:srgbClr val="FFDE59"/>
                </a:solidFill>
                <a:latin typeface="Open Sans Bold Bold"/>
              </a:rPr>
              <a:t>JAVA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951753" y="9565847"/>
            <a:ext cx="4033397" cy="3418304"/>
          </a:xfrm>
          <a:custGeom>
            <a:avLst/>
            <a:gdLst/>
            <a:ahLst/>
            <a:cxnLst/>
            <a:rect r="r" b="b" t="t" l="l"/>
            <a:pathLst>
              <a:path h="3418304" w="4033397">
                <a:moveTo>
                  <a:pt x="0" y="0"/>
                </a:moveTo>
                <a:lnTo>
                  <a:pt x="4033398" y="0"/>
                </a:lnTo>
                <a:lnTo>
                  <a:pt x="4033398" y="3418304"/>
                </a:lnTo>
                <a:lnTo>
                  <a:pt x="0" y="3418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7578" y="3476470"/>
            <a:ext cx="4208100" cy="4208100"/>
          </a:xfrm>
          <a:custGeom>
            <a:avLst/>
            <a:gdLst/>
            <a:ahLst/>
            <a:cxnLst/>
            <a:rect r="r" b="b" t="t" l="l"/>
            <a:pathLst>
              <a:path h="4208100" w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59639" y="-1211968"/>
            <a:ext cx="3039808" cy="4114800"/>
          </a:xfrm>
          <a:custGeom>
            <a:avLst/>
            <a:gdLst/>
            <a:ahLst/>
            <a:cxnLst/>
            <a:rect r="r" b="b" t="t" l="l"/>
            <a:pathLst>
              <a:path h="4114800" w="3039808">
                <a:moveTo>
                  <a:pt x="0" y="0"/>
                </a:moveTo>
                <a:lnTo>
                  <a:pt x="3039809" y="0"/>
                </a:lnTo>
                <a:lnTo>
                  <a:pt x="30398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7442568" y="462600"/>
            <a:ext cx="347839" cy="417825"/>
          </a:xfrm>
          <a:custGeom>
            <a:avLst/>
            <a:gdLst/>
            <a:ahLst/>
            <a:cxnLst/>
            <a:rect r="r" b="b" t="t" l="l"/>
            <a:pathLst>
              <a:path h="417825" w="347839">
                <a:moveTo>
                  <a:pt x="0" y="0"/>
                </a:moveTo>
                <a:lnTo>
                  <a:pt x="347839" y="0"/>
                </a:lnTo>
                <a:lnTo>
                  <a:pt x="347839" y="417825"/>
                </a:lnTo>
                <a:lnTo>
                  <a:pt x="0" y="417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74926" y="4729660"/>
            <a:ext cx="449044" cy="282898"/>
          </a:xfrm>
          <a:custGeom>
            <a:avLst/>
            <a:gdLst/>
            <a:ahLst/>
            <a:cxnLst/>
            <a:rect r="r" b="b" t="t" l="l"/>
            <a:pathLst>
              <a:path h="282898" w="449044">
                <a:moveTo>
                  <a:pt x="0" y="0"/>
                </a:moveTo>
                <a:lnTo>
                  <a:pt x="449044" y="0"/>
                </a:lnTo>
                <a:lnTo>
                  <a:pt x="449044" y="282898"/>
                </a:lnTo>
                <a:lnTo>
                  <a:pt x="0" y="28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74926" y="6713941"/>
            <a:ext cx="449044" cy="282898"/>
          </a:xfrm>
          <a:custGeom>
            <a:avLst/>
            <a:gdLst/>
            <a:ahLst/>
            <a:cxnLst/>
            <a:rect r="r" b="b" t="t" l="l"/>
            <a:pathLst>
              <a:path h="282898" w="449044">
                <a:moveTo>
                  <a:pt x="0" y="0"/>
                </a:moveTo>
                <a:lnTo>
                  <a:pt x="449044" y="0"/>
                </a:lnTo>
                <a:lnTo>
                  <a:pt x="449044" y="282898"/>
                </a:lnTo>
                <a:lnTo>
                  <a:pt x="0" y="28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74926" y="6431044"/>
            <a:ext cx="449044" cy="282898"/>
          </a:xfrm>
          <a:custGeom>
            <a:avLst/>
            <a:gdLst/>
            <a:ahLst/>
            <a:cxnLst/>
            <a:rect r="r" b="b" t="t" l="l"/>
            <a:pathLst>
              <a:path h="282898" w="449044">
                <a:moveTo>
                  <a:pt x="0" y="0"/>
                </a:moveTo>
                <a:lnTo>
                  <a:pt x="449044" y="0"/>
                </a:lnTo>
                <a:lnTo>
                  <a:pt x="449044" y="282897"/>
                </a:lnTo>
                <a:lnTo>
                  <a:pt x="0" y="2828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74926" y="6148146"/>
            <a:ext cx="449044" cy="282898"/>
          </a:xfrm>
          <a:custGeom>
            <a:avLst/>
            <a:gdLst/>
            <a:ahLst/>
            <a:cxnLst/>
            <a:rect r="r" b="b" t="t" l="l"/>
            <a:pathLst>
              <a:path h="282898" w="449044">
                <a:moveTo>
                  <a:pt x="0" y="0"/>
                </a:moveTo>
                <a:lnTo>
                  <a:pt x="449044" y="0"/>
                </a:lnTo>
                <a:lnTo>
                  <a:pt x="449044" y="282898"/>
                </a:lnTo>
                <a:lnTo>
                  <a:pt x="0" y="28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74926" y="5865248"/>
            <a:ext cx="449044" cy="282898"/>
          </a:xfrm>
          <a:custGeom>
            <a:avLst/>
            <a:gdLst/>
            <a:ahLst/>
            <a:cxnLst/>
            <a:rect r="r" b="b" t="t" l="l"/>
            <a:pathLst>
              <a:path h="282898" w="449044">
                <a:moveTo>
                  <a:pt x="0" y="0"/>
                </a:moveTo>
                <a:lnTo>
                  <a:pt x="449044" y="0"/>
                </a:lnTo>
                <a:lnTo>
                  <a:pt x="449044" y="282898"/>
                </a:lnTo>
                <a:lnTo>
                  <a:pt x="0" y="28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74926" y="5578353"/>
            <a:ext cx="449044" cy="282898"/>
          </a:xfrm>
          <a:custGeom>
            <a:avLst/>
            <a:gdLst/>
            <a:ahLst/>
            <a:cxnLst/>
            <a:rect r="r" b="b" t="t" l="l"/>
            <a:pathLst>
              <a:path h="282898" w="449044">
                <a:moveTo>
                  <a:pt x="0" y="0"/>
                </a:moveTo>
                <a:lnTo>
                  <a:pt x="449044" y="0"/>
                </a:lnTo>
                <a:lnTo>
                  <a:pt x="449044" y="282898"/>
                </a:lnTo>
                <a:lnTo>
                  <a:pt x="0" y="28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74926" y="5295456"/>
            <a:ext cx="449044" cy="282898"/>
          </a:xfrm>
          <a:custGeom>
            <a:avLst/>
            <a:gdLst/>
            <a:ahLst/>
            <a:cxnLst/>
            <a:rect r="r" b="b" t="t" l="l"/>
            <a:pathLst>
              <a:path h="282898" w="449044">
                <a:moveTo>
                  <a:pt x="0" y="0"/>
                </a:moveTo>
                <a:lnTo>
                  <a:pt x="449044" y="0"/>
                </a:lnTo>
                <a:lnTo>
                  <a:pt x="449044" y="282897"/>
                </a:lnTo>
                <a:lnTo>
                  <a:pt x="0" y="2828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74926" y="5012558"/>
            <a:ext cx="449044" cy="282898"/>
          </a:xfrm>
          <a:custGeom>
            <a:avLst/>
            <a:gdLst/>
            <a:ahLst/>
            <a:cxnLst/>
            <a:rect r="r" b="b" t="t" l="l"/>
            <a:pathLst>
              <a:path h="282898" w="449044">
                <a:moveTo>
                  <a:pt x="0" y="0"/>
                </a:moveTo>
                <a:lnTo>
                  <a:pt x="449044" y="0"/>
                </a:lnTo>
                <a:lnTo>
                  <a:pt x="449044" y="282898"/>
                </a:lnTo>
                <a:lnTo>
                  <a:pt x="0" y="28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46753" y="1124673"/>
            <a:ext cx="2574686" cy="5589269"/>
          </a:xfrm>
          <a:custGeom>
            <a:avLst/>
            <a:gdLst/>
            <a:ahLst/>
            <a:cxnLst/>
            <a:rect r="r" b="b" t="t" l="l"/>
            <a:pathLst>
              <a:path h="5589269" w="2574686">
                <a:moveTo>
                  <a:pt x="0" y="0"/>
                </a:moveTo>
                <a:lnTo>
                  <a:pt x="2574686" y="0"/>
                </a:lnTo>
                <a:lnTo>
                  <a:pt x="2574686" y="5589268"/>
                </a:lnTo>
                <a:lnTo>
                  <a:pt x="0" y="55892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7260541"/>
            <a:ext cx="5794355" cy="85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6"/>
              </a:lnSpc>
            </a:pPr>
            <a:r>
              <a:rPr lang="en-US" sz="5600">
                <a:solidFill>
                  <a:srgbClr val="000000"/>
                </a:solidFill>
                <a:latin typeface="Open Sans Bold Bold"/>
              </a:rPr>
              <a:t>OLD SCHOOL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41968" y="952500"/>
            <a:ext cx="4965509" cy="43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5"/>
              </a:lnSpc>
            </a:pPr>
            <a:r>
              <a:rPr lang="en-US" sz="2399">
                <a:solidFill>
                  <a:srgbClr val="000000"/>
                </a:solidFill>
                <a:latin typeface="Open Sauce Bold"/>
              </a:rPr>
              <a:t>Create Source 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41968" y="5525025"/>
            <a:ext cx="6387304" cy="90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5"/>
              </a:lnSpc>
            </a:pPr>
            <a:r>
              <a:rPr lang="en-US" sz="2399">
                <a:solidFill>
                  <a:srgbClr val="000000"/>
                </a:solidFill>
                <a:latin typeface="Open Sauce Bold"/>
              </a:rPr>
              <a:t>Convert the bytecode into machine language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41968" y="2826632"/>
            <a:ext cx="4672986" cy="43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5"/>
              </a:lnSpc>
            </a:pPr>
            <a:r>
              <a:rPr lang="en-US" sz="2399">
                <a:solidFill>
                  <a:srgbClr val="000000"/>
                </a:solidFill>
                <a:latin typeface="Open Sauce Bold"/>
              </a:rPr>
              <a:t>Compile Source Code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37648" y="1644057"/>
            <a:ext cx="6317332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Java programs are created and are saved as .java files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41968" y="6592969"/>
            <a:ext cx="6317332" cy="10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Create an operating system specific codes. Use JIT compiler to create a Native code of the program so it can run.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41968" y="3428845"/>
            <a:ext cx="6317332" cy="10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Run javac to create a bytecode for the program and will output .class file. All systems, even modern ones, invoke javac to compile codes.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813068" y="2761075"/>
          <a:ext cx="12661865" cy="6153150"/>
        </p:xfrm>
        <a:graphic>
          <a:graphicData uri="http://schemas.openxmlformats.org/drawingml/2006/table">
            <a:tbl>
              <a:tblPr/>
              <a:tblGrid>
                <a:gridCol w="2710126"/>
                <a:gridCol w="4992169"/>
                <a:gridCol w="4959569"/>
              </a:tblGrid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Open Sauce Bold"/>
                        </a:rPr>
                        <a:t>BUILD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Open Sauce Bold"/>
                        </a:rPr>
                        <a:t>USES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Open Sauce Bold"/>
                        </a:rPr>
                        <a:t>CONFIGURATION 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javac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Creates bytecode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Builds for 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Ant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Script (file movements, etc)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build.xml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Maven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Dependencies, Versioning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pom.xml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Gradle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Dependencies, Versioning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Open Sauce"/>
                        </a:rPr>
                        <a:t>build.gradle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151114" y="1208500"/>
            <a:ext cx="9985772" cy="91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Open Sauce Bold"/>
              </a:rPr>
              <a:t>Java Build Platform Comparison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813214" y="7603451"/>
            <a:ext cx="7626427" cy="5367098"/>
          </a:xfrm>
          <a:custGeom>
            <a:avLst/>
            <a:gdLst/>
            <a:ahLst/>
            <a:cxnLst/>
            <a:rect r="r" b="b" t="t" l="l"/>
            <a:pathLst>
              <a:path h="5367098" w="7626427">
                <a:moveTo>
                  <a:pt x="0" y="0"/>
                </a:moveTo>
                <a:lnTo>
                  <a:pt x="7626428" y="0"/>
                </a:lnTo>
                <a:lnTo>
                  <a:pt x="7626428" y="5367098"/>
                </a:lnTo>
                <a:lnTo>
                  <a:pt x="0" y="5367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6577107" cy="8229600"/>
            <a:chOff x="0" y="0"/>
            <a:chExt cx="8769475" cy="109728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5524" t="0" r="25524" b="0"/>
            <a:stretch>
              <a:fillRect/>
            </a:stretch>
          </p:blipFill>
          <p:spPr>
            <a:xfrm flipH="false" flipV="false">
              <a:off x="0" y="0"/>
              <a:ext cx="8769475" cy="109728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7407575" y="497593"/>
            <a:ext cx="417825" cy="347839"/>
          </a:xfrm>
          <a:custGeom>
            <a:avLst/>
            <a:gdLst/>
            <a:ahLst/>
            <a:cxnLst/>
            <a:rect r="r" b="b" t="t" l="l"/>
            <a:pathLst>
              <a:path h="347839" w="417825">
                <a:moveTo>
                  <a:pt x="0" y="0"/>
                </a:moveTo>
                <a:lnTo>
                  <a:pt x="417825" y="0"/>
                </a:lnTo>
                <a:lnTo>
                  <a:pt x="417825" y="347839"/>
                </a:lnTo>
                <a:lnTo>
                  <a:pt x="0" y="3478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5441470" y="-511651"/>
            <a:ext cx="4417843" cy="2556827"/>
          </a:xfrm>
          <a:custGeom>
            <a:avLst/>
            <a:gdLst/>
            <a:ahLst/>
            <a:cxnLst/>
            <a:rect r="r" b="b" t="t" l="l"/>
            <a:pathLst>
              <a:path h="2556827" w="4417843">
                <a:moveTo>
                  <a:pt x="0" y="0"/>
                </a:moveTo>
                <a:lnTo>
                  <a:pt x="4417843" y="0"/>
                </a:lnTo>
                <a:lnTo>
                  <a:pt x="4417843" y="2556827"/>
                </a:lnTo>
                <a:lnTo>
                  <a:pt x="0" y="25568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38240" y="1104900"/>
            <a:ext cx="6449670" cy="77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5600">
                <a:solidFill>
                  <a:srgbClr val="000000"/>
                </a:solidFill>
                <a:latin typeface="Open Sans Bold Bold"/>
              </a:rPr>
              <a:t>JAVAC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38240" y="3115630"/>
            <a:ext cx="833168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223">
                <a:solidFill>
                  <a:srgbClr val="000000"/>
                </a:solidFill>
                <a:latin typeface="Open Sauce"/>
              </a:rPr>
              <a:t>Create a java source code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011260" y="9669085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62696" y="9669085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564756" y="9669085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40414" y="9669085"/>
            <a:ext cx="265625" cy="260644"/>
          </a:xfrm>
          <a:custGeom>
            <a:avLst/>
            <a:gdLst/>
            <a:ahLst/>
            <a:cxnLst/>
            <a:rect r="r" b="b" t="t" l="l"/>
            <a:pathLst>
              <a:path h="260644" w="265625">
                <a:moveTo>
                  <a:pt x="0" y="0"/>
                </a:moveTo>
                <a:lnTo>
                  <a:pt x="265625" y="0"/>
                </a:lnTo>
                <a:lnTo>
                  <a:pt x="265625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341545" y="3750138"/>
            <a:ext cx="833168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23">
                <a:solidFill>
                  <a:srgbClr val="000000"/>
                </a:solidFill>
                <a:latin typeface="Open Sauce"/>
              </a:rPr>
              <a:t>Compile the source code 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223">
                <a:solidFill>
                  <a:srgbClr val="000000"/>
                </a:solidFill>
                <a:latin typeface="Courier New OS"/>
              </a:rPr>
              <a:t>javac HelloWorld.java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41545" y="5222845"/>
            <a:ext cx="8917755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23">
                <a:solidFill>
                  <a:srgbClr val="000000"/>
                </a:solidFill>
                <a:latin typeface="Open Sauce"/>
              </a:rPr>
              <a:t>Run the program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399" spc="223">
                <a:solidFill>
                  <a:srgbClr val="000000"/>
                </a:solidFill>
                <a:latin typeface="Courier New OS"/>
              </a:rPr>
              <a:t>java HelloWorld.java</a:t>
            </a:r>
          </a:p>
          <a:p>
            <a:pPr>
              <a:lnSpc>
                <a:spcPts val="3359"/>
              </a:lnSpc>
            </a:pPr>
            <a:r>
              <a:rPr lang="en-US" sz="2399" spc="223">
                <a:solidFill>
                  <a:srgbClr val="000000"/>
                </a:solidFill>
                <a:latin typeface="Open Sauce"/>
              </a:rPr>
              <a:t>or </a:t>
            </a:r>
          </a:p>
          <a:p>
            <a:pPr>
              <a:lnSpc>
                <a:spcPts val="3359"/>
              </a:lnSpc>
            </a:pPr>
            <a:r>
              <a:rPr lang="en-US" sz="2399" spc="223">
                <a:solidFill>
                  <a:srgbClr val="000000"/>
                </a:solidFill>
                <a:latin typeface="Courier New OS"/>
              </a:rPr>
              <a:t>java -classpath . HelloWorld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399" spc="223">
                <a:solidFill>
                  <a:srgbClr val="000000"/>
                </a:solidFill>
                <a:latin typeface="Open Sauce"/>
              </a:rPr>
              <a:t>-classpath is a flag that looks for the HelloWorld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223">
                <a:solidFill>
                  <a:srgbClr val="000000"/>
                </a:solidFill>
                <a:latin typeface="Open Sauce"/>
              </a:rPr>
              <a:t>. is the current directory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21098" y="1979996"/>
            <a:ext cx="10723741" cy="6327007"/>
          </a:xfrm>
          <a:custGeom>
            <a:avLst/>
            <a:gdLst/>
            <a:ahLst/>
            <a:cxnLst/>
            <a:rect r="r" b="b" t="t" l="l"/>
            <a:pathLst>
              <a:path h="6327007" w="10723741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900226" y="3205322"/>
            <a:ext cx="4208100" cy="4208100"/>
          </a:xfrm>
          <a:custGeom>
            <a:avLst/>
            <a:gdLst/>
            <a:ahLst/>
            <a:cxnLst/>
            <a:rect r="r" b="b" t="t" l="l"/>
            <a:pathLst>
              <a:path h="4208100" w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2700000">
            <a:off x="2080512" y="3380361"/>
            <a:ext cx="3847529" cy="3858022"/>
            <a:chOff x="0" y="0"/>
            <a:chExt cx="5130039" cy="514403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21951" t="0" r="21951" b="0"/>
            <a:stretch>
              <a:fillRect/>
            </a:stretch>
          </p:blipFill>
          <p:spPr>
            <a:xfrm flipH="false" flipV="false">
              <a:off x="0" y="0"/>
              <a:ext cx="5130039" cy="514403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24122" y="1426465"/>
            <a:ext cx="5617945" cy="478566"/>
          </a:xfrm>
          <a:custGeom>
            <a:avLst/>
            <a:gdLst/>
            <a:ahLst/>
            <a:cxnLst/>
            <a:rect r="r" b="b" t="t" l="l"/>
            <a:pathLst>
              <a:path h="478566" w="5617945">
                <a:moveTo>
                  <a:pt x="0" y="0"/>
                </a:moveTo>
                <a:lnTo>
                  <a:pt x="5617945" y="0"/>
                </a:lnTo>
                <a:lnTo>
                  <a:pt x="5617945" y="478566"/>
                </a:lnTo>
                <a:lnTo>
                  <a:pt x="0" y="4785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07575" y="497593"/>
            <a:ext cx="417825" cy="347839"/>
          </a:xfrm>
          <a:custGeom>
            <a:avLst/>
            <a:gdLst/>
            <a:ahLst/>
            <a:cxnLst/>
            <a:rect r="r" b="b" t="t" l="l"/>
            <a:pathLst>
              <a:path h="347839" w="417825">
                <a:moveTo>
                  <a:pt x="0" y="0"/>
                </a:moveTo>
                <a:lnTo>
                  <a:pt x="417825" y="0"/>
                </a:lnTo>
                <a:lnTo>
                  <a:pt x="417825" y="347839"/>
                </a:lnTo>
                <a:lnTo>
                  <a:pt x="0" y="347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52266" y="5212003"/>
            <a:ext cx="4722678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Builds all the files that need to be compiled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09974" y="5212003"/>
            <a:ext cx="4722678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Create a well-structured project with multiple java files and other necessary files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09974" y="1076325"/>
            <a:ext cx="8220843" cy="80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04"/>
              </a:lnSpc>
            </a:pPr>
            <a:r>
              <a:rPr lang="en-US" sz="5600">
                <a:solidFill>
                  <a:srgbClr val="000000"/>
                </a:solidFill>
                <a:latin typeface="Open Sans Bold Bold"/>
              </a:rPr>
              <a:t>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52266" y="4321270"/>
            <a:ext cx="291860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4AAD"/>
                </a:solidFill>
                <a:latin typeface="Open Sans Bold"/>
              </a:rPr>
              <a:t>Build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09974" y="4321270"/>
            <a:ext cx="329454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4AAD"/>
                </a:solidFill>
                <a:latin typeface="Open Sans Bold"/>
              </a:rPr>
              <a:t>Create a project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7564756" y="9612476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40414" y="9612476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062696" y="9612476"/>
            <a:ext cx="265625" cy="260644"/>
          </a:xfrm>
          <a:custGeom>
            <a:avLst/>
            <a:gdLst/>
            <a:ahLst/>
            <a:cxnLst/>
            <a:rect r="r" b="b" t="t" l="l"/>
            <a:pathLst>
              <a:path h="260644" w="265625">
                <a:moveTo>
                  <a:pt x="0" y="0"/>
                </a:moveTo>
                <a:lnTo>
                  <a:pt x="265624" y="0"/>
                </a:lnTo>
                <a:lnTo>
                  <a:pt x="26562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011260" y="9612476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52648"/>
            <a:ext cx="1409154" cy="181429"/>
          </a:xfrm>
          <a:custGeom>
            <a:avLst/>
            <a:gdLst/>
            <a:ahLst/>
            <a:cxnLst/>
            <a:rect r="r" b="b" t="t" l="l"/>
            <a:pathLst>
              <a:path h="181429" w="1409154">
                <a:moveTo>
                  <a:pt x="0" y="0"/>
                </a:moveTo>
                <a:lnTo>
                  <a:pt x="1409154" y="0"/>
                </a:lnTo>
                <a:lnTo>
                  <a:pt x="1409154" y="181428"/>
                </a:lnTo>
                <a:lnTo>
                  <a:pt x="0" y="181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1627180" y="1391100"/>
            <a:ext cx="11264240" cy="7504800"/>
          </a:xfrm>
          <a:custGeom>
            <a:avLst/>
            <a:gdLst/>
            <a:ahLst/>
            <a:cxnLst/>
            <a:rect r="r" b="b" t="t" l="l"/>
            <a:pathLst>
              <a:path h="7504800" w="11264240">
                <a:moveTo>
                  <a:pt x="0" y="0"/>
                </a:moveTo>
                <a:lnTo>
                  <a:pt x="11264240" y="0"/>
                </a:lnTo>
                <a:lnTo>
                  <a:pt x="11264240" y="7504800"/>
                </a:lnTo>
                <a:lnTo>
                  <a:pt x="0" y="750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660" y="9649642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235" y="9378017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6660" y="9106392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6660" y="8834767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9235" y="8563142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235" y="8291517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9235" y="8019892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9235" y="7748267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06900" y="3500239"/>
            <a:ext cx="4781100" cy="3378326"/>
          </a:xfrm>
          <a:custGeom>
            <a:avLst/>
            <a:gdLst/>
            <a:ahLst/>
            <a:cxnLst/>
            <a:rect r="r" b="b" t="t" l="l"/>
            <a:pathLst>
              <a:path h="3378326" w="4781100">
                <a:moveTo>
                  <a:pt x="0" y="0"/>
                </a:moveTo>
                <a:lnTo>
                  <a:pt x="4781100" y="0"/>
                </a:lnTo>
                <a:lnTo>
                  <a:pt x="4781100" y="3378326"/>
                </a:lnTo>
                <a:lnTo>
                  <a:pt x="0" y="33783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412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066800"/>
            <a:ext cx="5914877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6"/>
              </a:lnSpc>
            </a:pPr>
            <a:r>
              <a:rPr lang="en-US" sz="5600">
                <a:solidFill>
                  <a:srgbClr val="FFFFFF"/>
                </a:solidFill>
                <a:latin typeface="Open Sans Bold Bold"/>
              </a:rPr>
              <a:t>APACHE ANT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469379"/>
            <a:ext cx="9246386" cy="43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5"/>
              </a:lnSpc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ANT is Another Neat Tool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213472"/>
            <a:ext cx="924638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ANT is the first tool for building Java applications.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924036"/>
            <a:ext cx="898899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It’s build scripts are written in XML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634601"/>
            <a:ext cx="898899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Ant is extremely flexible and does not impose coding conventions or directory layouts to the Java projects which adopt it as a build tool.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183365"/>
            <a:ext cx="898899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Software development projects looking for a solution combining build tool and dependency management can use Ant in combination with </a:t>
            </a:r>
            <a:r>
              <a:rPr lang="en-US" sz="2400">
                <a:solidFill>
                  <a:srgbClr val="FFFFFF"/>
                </a:solidFill>
                <a:latin typeface="Open Sauce"/>
              </a:rPr>
              <a:t>Apache Ivy.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732222"/>
            <a:ext cx="898899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ANT Tutorial: https://www.tutorialspoint.com/ant/index.htm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52648"/>
            <a:ext cx="1409154" cy="181429"/>
          </a:xfrm>
          <a:custGeom>
            <a:avLst/>
            <a:gdLst/>
            <a:ahLst/>
            <a:cxnLst/>
            <a:rect r="r" b="b" t="t" l="l"/>
            <a:pathLst>
              <a:path h="181429" w="1409154">
                <a:moveTo>
                  <a:pt x="0" y="0"/>
                </a:moveTo>
                <a:lnTo>
                  <a:pt x="1409154" y="0"/>
                </a:lnTo>
                <a:lnTo>
                  <a:pt x="1409154" y="181428"/>
                </a:lnTo>
                <a:lnTo>
                  <a:pt x="0" y="181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1627180" y="1391100"/>
            <a:ext cx="11264240" cy="7504800"/>
          </a:xfrm>
          <a:custGeom>
            <a:avLst/>
            <a:gdLst/>
            <a:ahLst/>
            <a:cxnLst/>
            <a:rect r="r" b="b" t="t" l="l"/>
            <a:pathLst>
              <a:path h="7504800" w="11264240">
                <a:moveTo>
                  <a:pt x="0" y="0"/>
                </a:moveTo>
                <a:lnTo>
                  <a:pt x="11264240" y="0"/>
                </a:lnTo>
                <a:lnTo>
                  <a:pt x="11264240" y="7504800"/>
                </a:lnTo>
                <a:lnTo>
                  <a:pt x="0" y="750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660" y="9649642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235" y="9378017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6660" y="9106392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6660" y="8834767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9235" y="8563142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235" y="8291517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9235" y="8019892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9235" y="7748267"/>
            <a:ext cx="431151" cy="271625"/>
          </a:xfrm>
          <a:custGeom>
            <a:avLst/>
            <a:gdLst/>
            <a:ahLst/>
            <a:cxnLst/>
            <a:rect r="r" b="b" t="t" l="l"/>
            <a:pathLst>
              <a:path h="271625" w="431151">
                <a:moveTo>
                  <a:pt x="0" y="0"/>
                </a:moveTo>
                <a:lnTo>
                  <a:pt x="431151" y="0"/>
                </a:lnTo>
                <a:lnTo>
                  <a:pt x="431151" y="271625"/>
                </a:lnTo>
                <a:lnTo>
                  <a:pt x="0" y="2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04408" y="3263145"/>
            <a:ext cx="4556045" cy="3417034"/>
          </a:xfrm>
          <a:custGeom>
            <a:avLst/>
            <a:gdLst/>
            <a:ahLst/>
            <a:cxnLst/>
            <a:rect r="r" b="b" t="t" l="l"/>
            <a:pathLst>
              <a:path h="3417034" w="4556045">
                <a:moveTo>
                  <a:pt x="0" y="0"/>
                </a:moveTo>
                <a:lnTo>
                  <a:pt x="4556045" y="0"/>
                </a:lnTo>
                <a:lnTo>
                  <a:pt x="4556045" y="3417033"/>
                </a:lnTo>
                <a:lnTo>
                  <a:pt x="0" y="34170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066800"/>
            <a:ext cx="5914877" cy="80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6"/>
              </a:lnSpc>
            </a:pPr>
            <a:r>
              <a:rPr lang="en-US" sz="5600">
                <a:solidFill>
                  <a:srgbClr val="FFFFFF"/>
                </a:solidFill>
                <a:latin typeface="Open Sans Bold Bold"/>
              </a:rPr>
              <a:t>APACHE IVY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469379"/>
            <a:ext cx="9246386" cy="1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5"/>
              </a:lnSpc>
            </a:pPr>
            <a:r>
              <a:rPr lang="en-US" sz="2399">
                <a:solidFill>
                  <a:srgbClr val="FFFFFF"/>
                </a:solidFill>
                <a:latin typeface="Open Sauce"/>
              </a:rPr>
              <a:t>Apache Ivy™ is a very powerful dependency manager oriented toward Java™ dependency management, although it can be used to manage dependencies of any kind.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100108"/>
            <a:ext cx="898899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</a:rPr>
              <a:t>Apache IVY is a dependencies management tool similar to Maven but is ANT based. It is highly flexible and configurable similar to ANT and easy to use as Maven.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106072"/>
            <a:ext cx="898899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  <a:hlinkClick r:id="rId9" tooltip="https://www.tutorialspoint.com/apache_ivy/index.htm"/>
              </a:rPr>
              <a:t>ANT Tutorial: https://www.tutorialspoint.com/ant/index.htm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DAF8ZOKUYOg</dc:identifier>
  <dcterms:modified xsi:type="dcterms:W3CDTF">2011-08-01T06:04:30Z</dcterms:modified>
  <cp:revision>1</cp:revision>
  <dc:title>ITE61 Java Builds</dc:title>
</cp:coreProperties>
</file>